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Nunito"/>
      <p:regular r:id="rId26"/>
      <p:bold r:id="rId27"/>
      <p:italic r:id="rId28"/>
      <p:boldItalic r:id="rId29"/>
    </p:embeddedFont>
    <p:embeddedFont>
      <p:font typeface="Bree Serif"/>
      <p:regular r:id="rId30"/>
    </p:embeddedFont>
    <p:embeddedFont>
      <p:font typeface="Alfa Slab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regular.fntdata"/><Relationship Id="rId25" Type="http://schemas.openxmlformats.org/officeDocument/2006/relationships/slide" Target="slides/slide21.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faSlabOne-regular.fntdata"/><Relationship Id="rId30" Type="http://schemas.openxmlformats.org/officeDocument/2006/relationships/font" Target="fonts/BreeSerif-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lnSpc>
                <a:spcPct val="115000"/>
              </a:lnSpc>
              <a:spcBef>
                <a:spcPts val="0"/>
              </a:spcBef>
              <a:spcAft>
                <a:spcPts val="1600"/>
              </a:spcAft>
              <a:buNone/>
            </a:pPr>
            <a:r>
              <a:rPr lang="en" sz="1200">
                <a:solidFill>
                  <a:schemeClr val="dk2"/>
                </a:solidFill>
              </a:rPr>
              <a:t>Our application allows users to generate a graph of cities after which they have the option to add, remove, or print out cities. It will also allow you to traverse the graph and print out the Eulerian path of the graph (If possible).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ts val="3800"/>
              <a:buNone/>
              <a:defRPr sz="3800"/>
            </a:lvl1pPr>
            <a:lvl2pPr lvl="1" algn="ctr">
              <a:spcBef>
                <a:spcPts val="0"/>
              </a:spcBef>
              <a:buSzPts val="3800"/>
              <a:buNone/>
              <a:defRPr sz="3800"/>
            </a:lvl2pPr>
            <a:lvl3pPr lvl="2" algn="ctr">
              <a:spcBef>
                <a:spcPts val="0"/>
              </a:spcBef>
              <a:buSzPts val="3800"/>
              <a:buNone/>
              <a:defRPr sz="3800"/>
            </a:lvl3pPr>
            <a:lvl4pPr lvl="3" algn="ctr">
              <a:spcBef>
                <a:spcPts val="0"/>
              </a:spcBef>
              <a:buSzPts val="3800"/>
              <a:buNone/>
              <a:defRPr sz="3800"/>
            </a:lvl4pPr>
            <a:lvl5pPr lvl="4" algn="ctr">
              <a:spcBef>
                <a:spcPts val="0"/>
              </a:spcBef>
              <a:buSzPts val="3800"/>
              <a:buNone/>
              <a:defRPr sz="3800"/>
            </a:lvl5pPr>
            <a:lvl6pPr lvl="5" algn="ctr">
              <a:spcBef>
                <a:spcPts val="0"/>
              </a:spcBef>
              <a:buSzPts val="3800"/>
              <a:buNone/>
              <a:defRPr sz="3800"/>
            </a:lvl6pPr>
            <a:lvl7pPr lvl="6" algn="ctr">
              <a:spcBef>
                <a:spcPts val="0"/>
              </a:spcBef>
              <a:buSzPts val="3800"/>
              <a:buNone/>
              <a:defRPr sz="3800"/>
            </a:lvl7pPr>
            <a:lvl8pPr lvl="7" algn="ctr">
              <a:spcBef>
                <a:spcPts val="0"/>
              </a:spcBef>
              <a:buSzPts val="3800"/>
              <a:buNone/>
              <a:defRPr sz="3800"/>
            </a:lvl8pPr>
            <a:lvl9pPr lvl="8" algn="ctr">
              <a:spcBef>
                <a:spcPts val="0"/>
              </a:spcBef>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ts val="8600"/>
              <a:buNone/>
              <a:defRPr sz="8600">
                <a:solidFill>
                  <a:schemeClr val="dk2"/>
                </a:solidFill>
              </a:defRPr>
            </a:lvl1pPr>
            <a:lvl2pPr lvl="1" algn="ctr">
              <a:spcBef>
                <a:spcPts val="0"/>
              </a:spcBef>
              <a:buClr>
                <a:schemeClr val="dk2"/>
              </a:buClr>
              <a:buSzPts val="8600"/>
              <a:buNone/>
              <a:defRPr sz="8600">
                <a:solidFill>
                  <a:schemeClr val="dk2"/>
                </a:solidFill>
              </a:defRPr>
            </a:lvl2pPr>
            <a:lvl3pPr lvl="2" algn="ctr">
              <a:spcBef>
                <a:spcPts val="0"/>
              </a:spcBef>
              <a:buClr>
                <a:schemeClr val="dk2"/>
              </a:buClr>
              <a:buSzPts val="8600"/>
              <a:buNone/>
              <a:defRPr sz="8600">
                <a:solidFill>
                  <a:schemeClr val="dk2"/>
                </a:solidFill>
              </a:defRPr>
            </a:lvl3pPr>
            <a:lvl4pPr lvl="3" algn="ctr">
              <a:spcBef>
                <a:spcPts val="0"/>
              </a:spcBef>
              <a:buClr>
                <a:schemeClr val="dk2"/>
              </a:buClr>
              <a:buSzPts val="8600"/>
              <a:buNone/>
              <a:defRPr sz="8600">
                <a:solidFill>
                  <a:schemeClr val="dk2"/>
                </a:solidFill>
              </a:defRPr>
            </a:lvl4pPr>
            <a:lvl5pPr lvl="4" algn="ctr">
              <a:spcBef>
                <a:spcPts val="0"/>
              </a:spcBef>
              <a:buClr>
                <a:schemeClr val="dk2"/>
              </a:buClr>
              <a:buSzPts val="8600"/>
              <a:buNone/>
              <a:defRPr sz="8600">
                <a:solidFill>
                  <a:schemeClr val="dk2"/>
                </a:solidFill>
              </a:defRPr>
            </a:lvl5pPr>
            <a:lvl6pPr lvl="5" algn="ctr">
              <a:spcBef>
                <a:spcPts val="0"/>
              </a:spcBef>
              <a:buClr>
                <a:schemeClr val="dk2"/>
              </a:buClr>
              <a:buSzPts val="8600"/>
              <a:buNone/>
              <a:defRPr sz="8600">
                <a:solidFill>
                  <a:schemeClr val="dk2"/>
                </a:solidFill>
              </a:defRPr>
            </a:lvl6pPr>
            <a:lvl7pPr lvl="6" algn="ctr">
              <a:spcBef>
                <a:spcPts val="0"/>
              </a:spcBef>
              <a:buClr>
                <a:schemeClr val="dk2"/>
              </a:buClr>
              <a:buSzPts val="8600"/>
              <a:buNone/>
              <a:defRPr sz="8600">
                <a:solidFill>
                  <a:schemeClr val="dk2"/>
                </a:solidFill>
              </a:defRPr>
            </a:lvl7pPr>
            <a:lvl8pPr lvl="7" algn="ctr">
              <a:spcBef>
                <a:spcPts val="0"/>
              </a:spcBef>
              <a:buClr>
                <a:schemeClr val="dk2"/>
              </a:buClr>
              <a:buSzPts val="8600"/>
              <a:buNone/>
              <a:defRPr sz="8600">
                <a:solidFill>
                  <a:schemeClr val="dk2"/>
                </a:solidFill>
              </a:defRPr>
            </a:lvl8pPr>
            <a:lvl9pPr lvl="8" algn="ctr">
              <a:spcBef>
                <a:spcPts val="0"/>
              </a:spcBef>
              <a:buClr>
                <a:schemeClr val="dk2"/>
              </a:buClr>
              <a:buSzPts val="8600"/>
              <a:buNone/>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buSzPts val="1300"/>
              <a:buChar char="●"/>
              <a:defRPr/>
            </a:lvl1pPr>
            <a:lvl2pPr lvl="1" algn="ctr">
              <a:spcBef>
                <a:spcPts val="0"/>
              </a:spcBef>
              <a:buSzPts val="1100"/>
              <a:buChar char="○"/>
              <a:defRPr/>
            </a:lvl2pPr>
            <a:lvl3pPr lvl="2" algn="ctr">
              <a:spcBef>
                <a:spcPts val="0"/>
              </a:spcBef>
              <a:buSzPts val="1100"/>
              <a:buChar char="■"/>
              <a:defRPr/>
            </a:lvl3pPr>
            <a:lvl4pPr lvl="3" algn="ctr">
              <a:spcBef>
                <a:spcPts val="0"/>
              </a:spcBef>
              <a:buSzPts val="1100"/>
              <a:buChar char="●"/>
              <a:defRPr/>
            </a:lvl4pPr>
            <a:lvl5pPr lvl="4" algn="ctr">
              <a:spcBef>
                <a:spcPts val="0"/>
              </a:spcBef>
              <a:buSzPts val="1100"/>
              <a:buChar char="○"/>
              <a:defRPr/>
            </a:lvl5pPr>
            <a:lvl6pPr lvl="5" algn="ctr">
              <a:spcBef>
                <a:spcPts val="0"/>
              </a:spcBef>
              <a:buSzPts val="1100"/>
              <a:buChar char="■"/>
              <a:defRPr/>
            </a:lvl6pPr>
            <a:lvl7pPr lvl="6" algn="ctr">
              <a:spcBef>
                <a:spcPts val="0"/>
              </a:spcBef>
              <a:buSzPts val="1100"/>
              <a:buChar char="●"/>
              <a:defRPr/>
            </a:lvl7pPr>
            <a:lvl8pPr lvl="7" algn="ctr">
              <a:spcBef>
                <a:spcPts val="0"/>
              </a:spcBef>
              <a:buSzPts val="1100"/>
              <a:buChar char="○"/>
              <a:defRPr/>
            </a:lvl8pPr>
            <a:lvl9pPr lvl="8" algn="ctr">
              <a:spcBef>
                <a:spcPts val="0"/>
              </a:spcBef>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rIns="91425" wrap="square" tIns="91425"/>
          <a:lstStyle>
            <a:lvl1pPr lvl="0" algn="ctr">
              <a:spcBef>
                <a:spcPts val="0"/>
              </a:spcBef>
              <a:buClr>
                <a:schemeClr val="dk2"/>
              </a:buClr>
              <a:buSzPts val="3200"/>
              <a:buNone/>
              <a:defRPr sz="3200">
                <a:solidFill>
                  <a:schemeClr val="dk2"/>
                </a:solidFill>
              </a:defRPr>
            </a:lvl1pPr>
            <a:lvl2pPr lvl="1" algn="ctr">
              <a:spcBef>
                <a:spcPts val="0"/>
              </a:spcBef>
              <a:buClr>
                <a:schemeClr val="dk2"/>
              </a:buClr>
              <a:buSzPts val="3200"/>
              <a:buNone/>
              <a:defRPr sz="3200">
                <a:solidFill>
                  <a:schemeClr val="dk2"/>
                </a:solidFill>
              </a:defRPr>
            </a:lvl2pPr>
            <a:lvl3pPr lvl="2" algn="ctr">
              <a:spcBef>
                <a:spcPts val="0"/>
              </a:spcBef>
              <a:buClr>
                <a:schemeClr val="dk2"/>
              </a:buClr>
              <a:buSzPts val="3200"/>
              <a:buNone/>
              <a:defRPr sz="3200">
                <a:solidFill>
                  <a:schemeClr val="dk2"/>
                </a:solidFill>
              </a:defRPr>
            </a:lvl3pPr>
            <a:lvl4pPr lvl="3" algn="ctr">
              <a:spcBef>
                <a:spcPts val="0"/>
              </a:spcBef>
              <a:buClr>
                <a:schemeClr val="dk2"/>
              </a:buClr>
              <a:buSzPts val="3200"/>
              <a:buNone/>
              <a:defRPr sz="3200">
                <a:solidFill>
                  <a:schemeClr val="dk2"/>
                </a:solidFill>
              </a:defRPr>
            </a:lvl4pPr>
            <a:lvl5pPr lvl="4" algn="ctr">
              <a:spcBef>
                <a:spcPts val="0"/>
              </a:spcBef>
              <a:buClr>
                <a:schemeClr val="dk2"/>
              </a:buClr>
              <a:buSzPts val="3200"/>
              <a:buNone/>
              <a:defRPr sz="3200">
                <a:solidFill>
                  <a:schemeClr val="dk2"/>
                </a:solidFill>
              </a:defRPr>
            </a:lvl5pPr>
            <a:lvl6pPr lvl="5" algn="ctr">
              <a:spcBef>
                <a:spcPts val="0"/>
              </a:spcBef>
              <a:buClr>
                <a:schemeClr val="dk2"/>
              </a:buClr>
              <a:buSzPts val="3200"/>
              <a:buNone/>
              <a:defRPr sz="3200">
                <a:solidFill>
                  <a:schemeClr val="dk2"/>
                </a:solidFill>
              </a:defRPr>
            </a:lvl6pPr>
            <a:lvl7pPr lvl="6" algn="ctr">
              <a:spcBef>
                <a:spcPts val="0"/>
              </a:spcBef>
              <a:buClr>
                <a:schemeClr val="dk2"/>
              </a:buClr>
              <a:buSzPts val="3200"/>
              <a:buNone/>
              <a:defRPr sz="3200">
                <a:solidFill>
                  <a:schemeClr val="dk2"/>
                </a:solidFill>
              </a:defRPr>
            </a:lvl7pPr>
            <a:lvl8pPr lvl="7" algn="ctr">
              <a:spcBef>
                <a:spcPts val="0"/>
              </a:spcBef>
              <a:buClr>
                <a:schemeClr val="dk2"/>
              </a:buClr>
              <a:buSzPts val="3200"/>
              <a:buNone/>
              <a:defRPr sz="3200">
                <a:solidFill>
                  <a:schemeClr val="dk2"/>
                </a:solidFill>
              </a:defRPr>
            </a:lvl8pPr>
            <a:lvl9pPr lvl="8" algn="ctr">
              <a:spcBef>
                <a:spcPts val="0"/>
              </a:spcBef>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rIns="91425" wrap="square" tIns="91425"/>
          <a:lstStyle>
            <a:lvl1pPr lvl="0" algn="ctr">
              <a:spcBef>
                <a:spcPts val="0"/>
              </a:spcBef>
              <a:buSzPts val="3200"/>
              <a:buNone/>
              <a:defRPr sz="3200"/>
            </a:lvl1pPr>
            <a:lvl2pPr lvl="1" algn="ctr">
              <a:spcBef>
                <a:spcPts val="0"/>
              </a:spcBef>
              <a:buSzPts val="3200"/>
              <a:buNone/>
              <a:defRPr sz="3200"/>
            </a:lvl2pPr>
            <a:lvl3pPr lvl="2" algn="ctr">
              <a:spcBef>
                <a:spcPts val="0"/>
              </a:spcBef>
              <a:buSzPts val="3200"/>
              <a:buNone/>
              <a:defRPr sz="3200"/>
            </a:lvl3pPr>
            <a:lvl4pPr lvl="3" algn="ctr">
              <a:spcBef>
                <a:spcPts val="0"/>
              </a:spcBef>
              <a:buSzPts val="3200"/>
              <a:buNone/>
              <a:defRPr sz="3200"/>
            </a:lvl4pPr>
            <a:lvl5pPr lvl="4" algn="ctr">
              <a:spcBef>
                <a:spcPts val="0"/>
              </a:spcBef>
              <a:buSzPts val="3200"/>
              <a:buNone/>
              <a:defRPr sz="3200"/>
            </a:lvl5pPr>
            <a:lvl6pPr lvl="5" algn="ctr">
              <a:spcBef>
                <a:spcPts val="0"/>
              </a:spcBef>
              <a:buSzPts val="3200"/>
              <a:buNone/>
              <a:defRPr sz="3200"/>
            </a:lvl6pPr>
            <a:lvl7pPr lvl="6" algn="ctr">
              <a:spcBef>
                <a:spcPts val="0"/>
              </a:spcBef>
              <a:buSzPts val="3200"/>
              <a:buNone/>
              <a:defRPr sz="3200"/>
            </a:lvl7pPr>
            <a:lvl8pPr lvl="7" algn="ctr">
              <a:spcBef>
                <a:spcPts val="0"/>
              </a:spcBef>
              <a:buSzPts val="3200"/>
              <a:buNone/>
              <a:defRPr sz="3200"/>
            </a:lvl8pPr>
            <a:lvl9pPr lvl="8" algn="ctr">
              <a:spcBef>
                <a:spcPts val="0"/>
              </a:spcBef>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Nunito"/>
              <a:buNone/>
              <a:defRPr sz="2800">
                <a:solidFill>
                  <a:schemeClr val="lt1"/>
                </a:solidFill>
                <a:latin typeface="Nunito"/>
                <a:ea typeface="Nunito"/>
                <a:cs typeface="Nunito"/>
                <a:sym typeface="Nunito"/>
              </a:defRPr>
            </a:lvl1pPr>
            <a:lvl2pPr lvl="1">
              <a:spcBef>
                <a:spcPts val="0"/>
              </a:spcBef>
              <a:buClr>
                <a:schemeClr val="lt1"/>
              </a:buClr>
              <a:buSzPts val="2800"/>
              <a:buFont typeface="Nunito"/>
              <a:buNone/>
              <a:defRPr sz="2800">
                <a:solidFill>
                  <a:schemeClr val="lt1"/>
                </a:solidFill>
                <a:latin typeface="Nunito"/>
                <a:ea typeface="Nunito"/>
                <a:cs typeface="Nunito"/>
                <a:sym typeface="Nunito"/>
              </a:defRPr>
            </a:lvl2pPr>
            <a:lvl3pPr lvl="2">
              <a:spcBef>
                <a:spcPts val="0"/>
              </a:spcBef>
              <a:buClr>
                <a:schemeClr val="lt1"/>
              </a:buClr>
              <a:buSzPts val="2800"/>
              <a:buFont typeface="Nunito"/>
              <a:buNone/>
              <a:defRPr sz="2800">
                <a:solidFill>
                  <a:schemeClr val="lt1"/>
                </a:solidFill>
                <a:latin typeface="Nunito"/>
                <a:ea typeface="Nunito"/>
                <a:cs typeface="Nunito"/>
                <a:sym typeface="Nunito"/>
              </a:defRPr>
            </a:lvl3pPr>
            <a:lvl4pPr lvl="3">
              <a:spcBef>
                <a:spcPts val="0"/>
              </a:spcBef>
              <a:buClr>
                <a:schemeClr val="lt1"/>
              </a:buClr>
              <a:buSzPts val="2800"/>
              <a:buFont typeface="Nunito"/>
              <a:buNone/>
              <a:defRPr sz="2800">
                <a:solidFill>
                  <a:schemeClr val="lt1"/>
                </a:solidFill>
                <a:latin typeface="Nunito"/>
                <a:ea typeface="Nunito"/>
                <a:cs typeface="Nunito"/>
                <a:sym typeface="Nunito"/>
              </a:defRPr>
            </a:lvl4pPr>
            <a:lvl5pPr lvl="4">
              <a:spcBef>
                <a:spcPts val="0"/>
              </a:spcBef>
              <a:buClr>
                <a:schemeClr val="lt1"/>
              </a:buClr>
              <a:buSzPts val="2800"/>
              <a:buFont typeface="Nunito"/>
              <a:buNone/>
              <a:defRPr sz="2800">
                <a:solidFill>
                  <a:schemeClr val="lt1"/>
                </a:solidFill>
                <a:latin typeface="Nunito"/>
                <a:ea typeface="Nunito"/>
                <a:cs typeface="Nunito"/>
                <a:sym typeface="Nunito"/>
              </a:defRPr>
            </a:lvl5pPr>
            <a:lvl6pPr lvl="5">
              <a:spcBef>
                <a:spcPts val="0"/>
              </a:spcBef>
              <a:buClr>
                <a:schemeClr val="lt1"/>
              </a:buClr>
              <a:buSzPts val="2800"/>
              <a:buFont typeface="Nunito"/>
              <a:buNone/>
              <a:defRPr sz="2800">
                <a:solidFill>
                  <a:schemeClr val="lt1"/>
                </a:solidFill>
                <a:latin typeface="Nunito"/>
                <a:ea typeface="Nunito"/>
                <a:cs typeface="Nunito"/>
                <a:sym typeface="Nunito"/>
              </a:defRPr>
            </a:lvl6pPr>
            <a:lvl7pPr lvl="6">
              <a:spcBef>
                <a:spcPts val="0"/>
              </a:spcBef>
              <a:buClr>
                <a:schemeClr val="lt1"/>
              </a:buClr>
              <a:buSzPts val="2800"/>
              <a:buFont typeface="Nunito"/>
              <a:buNone/>
              <a:defRPr sz="2800">
                <a:solidFill>
                  <a:schemeClr val="lt1"/>
                </a:solidFill>
                <a:latin typeface="Nunito"/>
                <a:ea typeface="Nunito"/>
                <a:cs typeface="Nunito"/>
                <a:sym typeface="Nunito"/>
              </a:defRPr>
            </a:lvl7pPr>
            <a:lvl8pPr lvl="7">
              <a:spcBef>
                <a:spcPts val="0"/>
              </a:spcBef>
              <a:buClr>
                <a:schemeClr val="lt1"/>
              </a:buClr>
              <a:buSzPts val="2800"/>
              <a:buFont typeface="Nunito"/>
              <a:buNone/>
              <a:defRPr sz="2800">
                <a:solidFill>
                  <a:schemeClr val="lt1"/>
                </a:solidFill>
                <a:latin typeface="Nunito"/>
                <a:ea typeface="Nunito"/>
                <a:cs typeface="Nunito"/>
                <a:sym typeface="Nunito"/>
              </a:defRPr>
            </a:lvl8pPr>
            <a:lvl9pPr lvl="8">
              <a:spcBef>
                <a:spcPts val="0"/>
              </a:spcBef>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3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1858703" y="1822833"/>
            <a:ext cx="5361300" cy="1448100"/>
          </a:xfrm>
          <a:prstGeom prst="rect">
            <a:avLst/>
          </a:prstGeom>
        </p:spPr>
        <p:txBody>
          <a:bodyPr anchorCtr="0" anchor="ctr" bIns="91425" lIns="91425" rIns="91425" wrap="square" tIns="91425">
            <a:noAutofit/>
          </a:bodyPr>
          <a:lstStyle/>
          <a:p>
            <a:pPr indent="0" lvl="0" marL="0">
              <a:spcBef>
                <a:spcPts val="0"/>
              </a:spcBef>
              <a:buNone/>
            </a:pPr>
            <a:r>
              <a:rPr lang="en" sz="4800">
                <a:latin typeface="Alfa Slab One"/>
                <a:ea typeface="Alfa Slab One"/>
                <a:cs typeface="Alfa Slab One"/>
                <a:sym typeface="Alfa Slab One"/>
              </a:rPr>
              <a:t>Euler Path</a:t>
            </a:r>
          </a:p>
        </p:txBody>
      </p:sp>
      <p:sp>
        <p:nvSpPr>
          <p:cNvPr id="129" name="Shape 129"/>
          <p:cNvSpPr txBox="1"/>
          <p:nvPr>
            <p:ph idx="1" type="subTitle"/>
          </p:nvPr>
        </p:nvSpPr>
        <p:spPr>
          <a:xfrm>
            <a:off x="1092650" y="3331500"/>
            <a:ext cx="6893400" cy="522600"/>
          </a:xfrm>
          <a:prstGeom prst="rect">
            <a:avLst/>
          </a:prstGeom>
        </p:spPr>
        <p:txBody>
          <a:bodyPr anchorCtr="0" anchor="t" bIns="91425" lIns="91425" rIns="91425" wrap="square" tIns="91425">
            <a:noAutofit/>
          </a:bodyPr>
          <a:lstStyle/>
          <a:p>
            <a:pPr indent="0" lvl="0" marL="0">
              <a:spcBef>
                <a:spcPts val="0"/>
              </a:spcBef>
              <a:buNone/>
            </a:pPr>
            <a:r>
              <a:rPr lang="en">
                <a:latin typeface="Bree Serif"/>
                <a:ea typeface="Bree Serif"/>
                <a:cs typeface="Bree Serif"/>
                <a:sym typeface="Bree Serif"/>
              </a:rPr>
              <a:t>Dongbo Liu, Dmitr</a:t>
            </a:r>
            <a:r>
              <a:rPr lang="en">
                <a:latin typeface="Bree Serif"/>
                <a:ea typeface="Bree Serif"/>
                <a:cs typeface="Bree Serif"/>
                <a:sym typeface="Bree Serif"/>
              </a:rPr>
              <a:t>y Dolgopolov, Mher Torjyan, Shiyu Zhang</a:t>
            </a:r>
          </a:p>
          <a:p>
            <a:pPr indent="0" lvl="0" marL="0">
              <a:spcBef>
                <a:spcPts val="0"/>
              </a:spcBef>
              <a:buNone/>
            </a:pPr>
            <a:r>
              <a:t/>
            </a:r>
            <a:endParaRPr>
              <a:latin typeface="Bree Serif"/>
              <a:ea typeface="Bree Serif"/>
              <a:cs typeface="Bree Serif"/>
              <a:sym typeface="Bree Serif"/>
            </a:endParaRPr>
          </a:p>
        </p:txBody>
      </p:sp>
      <p:sp>
        <p:nvSpPr>
          <p:cNvPr id="130" name="Shape 130"/>
          <p:cNvSpPr txBox="1"/>
          <p:nvPr/>
        </p:nvSpPr>
        <p:spPr>
          <a:xfrm>
            <a:off x="909750" y="1414525"/>
            <a:ext cx="2612700" cy="4083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800">
                <a:solidFill>
                  <a:schemeClr val="lt1"/>
                </a:solidFill>
                <a:latin typeface="Alfa Slab One"/>
                <a:ea typeface="Alfa Slab One"/>
                <a:cs typeface="Alfa Slab One"/>
                <a:sym typeface="Alfa Slab One"/>
              </a:rPr>
              <a:t>Team #6: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2818888" y="234275"/>
            <a:ext cx="3506228" cy="46749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2823150" y="239950"/>
            <a:ext cx="3497702" cy="46636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2871787" y="304787"/>
            <a:ext cx="3400425" cy="4533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2889525" y="372088"/>
            <a:ext cx="3299500" cy="439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2937450" y="392350"/>
            <a:ext cx="3269102" cy="43588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2861575" y="237988"/>
            <a:ext cx="3500652" cy="4667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Shape 235"/>
          <p:cNvPicPr preferRelativeResize="0"/>
          <p:nvPr/>
        </p:nvPicPr>
        <p:blipFill>
          <a:blip r:embed="rId3">
            <a:alphaModFix/>
          </a:blip>
          <a:stretch>
            <a:fillRect/>
          </a:stretch>
        </p:blipFill>
        <p:spPr>
          <a:xfrm>
            <a:off x="2855588" y="283200"/>
            <a:ext cx="3432824" cy="4577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41" name="Shape 241"/>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42" name="Shape 242"/>
          <p:cNvPicPr preferRelativeResize="0"/>
          <p:nvPr/>
        </p:nvPicPr>
        <p:blipFill>
          <a:blip r:embed="rId3">
            <a:alphaModFix/>
          </a:blip>
          <a:stretch>
            <a:fillRect/>
          </a:stretch>
        </p:blipFill>
        <p:spPr>
          <a:xfrm>
            <a:off x="351387" y="190550"/>
            <a:ext cx="8441223" cy="4762377"/>
          </a:xfrm>
          <a:prstGeom prst="rect">
            <a:avLst/>
          </a:prstGeom>
          <a:noFill/>
          <a:ln cap="flat" cmpd="sng" w="28575">
            <a:solidFill>
              <a:srgbClr val="CFE2F3"/>
            </a:solidFill>
            <a:prstDash val="solid"/>
            <a:round/>
            <a:headEnd len="med" w="med" type="none"/>
            <a:tailEnd len="med" w="med" type="none"/>
          </a:ln>
        </p:spPr>
      </p:pic>
      <p:cxnSp>
        <p:nvCxnSpPr>
          <p:cNvPr id="243" name="Shape 243"/>
          <p:cNvCxnSpPr/>
          <p:nvPr/>
        </p:nvCxnSpPr>
        <p:spPr>
          <a:xfrm flipH="1" rot="10800000">
            <a:off x="2367650" y="1632800"/>
            <a:ext cx="688200" cy="688200"/>
          </a:xfrm>
          <a:prstGeom prst="straightConnector1">
            <a:avLst/>
          </a:prstGeom>
          <a:noFill/>
          <a:ln cap="flat" cmpd="sng" w="19050">
            <a:solidFill>
              <a:srgbClr val="FF0000"/>
            </a:solidFill>
            <a:prstDash val="solid"/>
            <a:round/>
            <a:headEnd len="lg" w="lg" type="none"/>
            <a:tailEnd len="lg" w="lg" type="none"/>
          </a:ln>
        </p:spPr>
      </p:cxnSp>
      <p:cxnSp>
        <p:nvCxnSpPr>
          <p:cNvPr id="244" name="Shape 244"/>
          <p:cNvCxnSpPr/>
          <p:nvPr/>
        </p:nvCxnSpPr>
        <p:spPr>
          <a:xfrm>
            <a:off x="2111050" y="944725"/>
            <a:ext cx="956400" cy="594900"/>
          </a:xfrm>
          <a:prstGeom prst="straightConnector1">
            <a:avLst/>
          </a:prstGeom>
          <a:noFill/>
          <a:ln cap="flat" cmpd="sng" w="28575">
            <a:solidFill>
              <a:srgbClr val="FF0000"/>
            </a:solidFill>
            <a:prstDash val="solid"/>
            <a:round/>
            <a:headEnd len="lg" w="lg" type="none"/>
            <a:tailEnd len="lg" w="lg" type="none"/>
          </a:ln>
        </p:spPr>
      </p:cxnSp>
      <p:cxnSp>
        <p:nvCxnSpPr>
          <p:cNvPr id="245" name="Shape 245"/>
          <p:cNvCxnSpPr/>
          <p:nvPr/>
        </p:nvCxnSpPr>
        <p:spPr>
          <a:xfrm>
            <a:off x="3359025" y="3405675"/>
            <a:ext cx="2682600" cy="664800"/>
          </a:xfrm>
          <a:prstGeom prst="straightConnector1">
            <a:avLst/>
          </a:prstGeom>
          <a:noFill/>
          <a:ln cap="flat" cmpd="sng" w="28575">
            <a:solidFill>
              <a:srgbClr val="FF0000"/>
            </a:solidFill>
            <a:prstDash val="solid"/>
            <a:round/>
            <a:headEnd len="lg" w="lg" type="none"/>
            <a:tailEnd len="lg" w="lg" type="none"/>
          </a:ln>
        </p:spPr>
      </p:cxnSp>
      <p:cxnSp>
        <p:nvCxnSpPr>
          <p:cNvPr id="246" name="Shape 246"/>
          <p:cNvCxnSpPr/>
          <p:nvPr/>
        </p:nvCxnSpPr>
        <p:spPr>
          <a:xfrm flipH="1" rot="10800000">
            <a:off x="6694725" y="2402725"/>
            <a:ext cx="384900" cy="349800"/>
          </a:xfrm>
          <a:prstGeom prst="straightConnector1">
            <a:avLst/>
          </a:prstGeom>
          <a:noFill/>
          <a:ln cap="flat" cmpd="sng" w="28575">
            <a:solidFill>
              <a:srgbClr val="FF0000"/>
            </a:solidFill>
            <a:prstDash val="solid"/>
            <a:round/>
            <a:headEnd len="lg" w="lg" type="none"/>
            <a:tailEnd len="lg" w="lg" type="none"/>
          </a:ln>
        </p:spPr>
      </p:cxnSp>
      <p:cxnSp>
        <p:nvCxnSpPr>
          <p:cNvPr id="247" name="Shape 247"/>
          <p:cNvCxnSpPr/>
          <p:nvPr/>
        </p:nvCxnSpPr>
        <p:spPr>
          <a:xfrm flipH="1" rot="10800000">
            <a:off x="3405675" y="2810700"/>
            <a:ext cx="3160800" cy="525000"/>
          </a:xfrm>
          <a:prstGeom prst="straightConnector1">
            <a:avLst/>
          </a:prstGeom>
          <a:noFill/>
          <a:ln cap="flat" cmpd="sng" w="28575">
            <a:solidFill>
              <a:srgbClr val="FF0000"/>
            </a:solidFill>
            <a:prstDash val="solid"/>
            <a:round/>
            <a:headEnd len="lg" w="lg" type="none"/>
            <a:tailEnd len="lg" w="lg" type="none"/>
          </a:ln>
        </p:spPr>
      </p:cxnSp>
      <p:cxnSp>
        <p:nvCxnSpPr>
          <p:cNvPr id="248" name="Shape 248"/>
          <p:cNvCxnSpPr/>
          <p:nvPr/>
        </p:nvCxnSpPr>
        <p:spPr>
          <a:xfrm>
            <a:off x="3230725" y="1527900"/>
            <a:ext cx="3813900" cy="781500"/>
          </a:xfrm>
          <a:prstGeom prst="straightConnector1">
            <a:avLst/>
          </a:prstGeom>
          <a:noFill/>
          <a:ln cap="flat" cmpd="sng" w="28575">
            <a:solidFill>
              <a:srgbClr val="FF0000"/>
            </a:solidFill>
            <a:prstDash val="solid"/>
            <a:round/>
            <a:headEnd len="lg" w="lg" type="none"/>
            <a:tailEnd len="lg" w="lg" type="none"/>
          </a:ln>
        </p:spPr>
      </p:cxnSp>
      <p:cxnSp>
        <p:nvCxnSpPr>
          <p:cNvPr id="249" name="Shape 249"/>
          <p:cNvCxnSpPr/>
          <p:nvPr/>
        </p:nvCxnSpPr>
        <p:spPr>
          <a:xfrm>
            <a:off x="1819475" y="2635900"/>
            <a:ext cx="1422900" cy="699900"/>
          </a:xfrm>
          <a:prstGeom prst="straightConnector1">
            <a:avLst/>
          </a:prstGeom>
          <a:noFill/>
          <a:ln cap="flat" cmpd="sng" w="28575">
            <a:solidFill>
              <a:srgbClr val="FF0000"/>
            </a:solidFill>
            <a:prstDash val="solid"/>
            <a:round/>
            <a:headEnd len="lg" w="lg" type="none"/>
            <a:tailEnd len="lg" w="lg" type="none"/>
          </a:ln>
        </p:spPr>
      </p:cxnSp>
      <p:cxnSp>
        <p:nvCxnSpPr>
          <p:cNvPr id="250" name="Shape 250"/>
          <p:cNvCxnSpPr/>
          <p:nvPr/>
        </p:nvCxnSpPr>
        <p:spPr>
          <a:xfrm flipH="1">
            <a:off x="4583725" y="2974050"/>
            <a:ext cx="1107900" cy="198300"/>
          </a:xfrm>
          <a:prstGeom prst="straightConnector1">
            <a:avLst/>
          </a:prstGeom>
          <a:noFill/>
          <a:ln cap="flat" cmpd="sng" w="38100">
            <a:solidFill>
              <a:schemeClr val="dk2"/>
            </a:solidFill>
            <a:prstDash val="solid"/>
            <a:round/>
            <a:headEnd len="lg" w="lg" type="none"/>
            <a:tailEnd len="lg" w="lg" type="triangle"/>
          </a:ln>
        </p:spPr>
      </p:cxnSp>
      <p:cxnSp>
        <p:nvCxnSpPr>
          <p:cNvPr id="251" name="Shape 251"/>
          <p:cNvCxnSpPr/>
          <p:nvPr/>
        </p:nvCxnSpPr>
        <p:spPr>
          <a:xfrm>
            <a:off x="4338725" y="3638950"/>
            <a:ext cx="781500" cy="163200"/>
          </a:xfrm>
          <a:prstGeom prst="straightConnector1">
            <a:avLst/>
          </a:prstGeom>
          <a:noFill/>
          <a:ln cap="flat" cmpd="sng" w="38100">
            <a:solidFill>
              <a:schemeClr val="dk2"/>
            </a:solidFill>
            <a:prstDash val="solid"/>
            <a:round/>
            <a:headEnd len="lg" w="lg" type="none"/>
            <a:tailEnd len="lg" w="lg" type="triangle"/>
          </a:ln>
        </p:spPr>
      </p:cxnSp>
      <p:cxnSp>
        <p:nvCxnSpPr>
          <p:cNvPr id="252" name="Shape 252"/>
          <p:cNvCxnSpPr/>
          <p:nvPr/>
        </p:nvCxnSpPr>
        <p:spPr>
          <a:xfrm flipH="1" rot="10800000">
            <a:off x="6298175" y="2985750"/>
            <a:ext cx="198300" cy="583200"/>
          </a:xfrm>
          <a:prstGeom prst="straightConnector1">
            <a:avLst/>
          </a:prstGeom>
          <a:noFill/>
          <a:ln cap="flat" cmpd="sng" w="38100">
            <a:solidFill>
              <a:schemeClr val="dk2"/>
            </a:solidFill>
            <a:prstDash val="solid"/>
            <a:round/>
            <a:headEnd len="lg" w="lg" type="none"/>
            <a:tailEnd len="lg" w="lg" type="triangle"/>
          </a:ln>
        </p:spPr>
      </p:cxnSp>
      <p:cxnSp>
        <p:nvCxnSpPr>
          <p:cNvPr id="253" name="Shape 253"/>
          <p:cNvCxnSpPr/>
          <p:nvPr/>
        </p:nvCxnSpPr>
        <p:spPr>
          <a:xfrm flipH="1" rot="10800000">
            <a:off x="6764700" y="2484250"/>
            <a:ext cx="233100" cy="198300"/>
          </a:xfrm>
          <a:prstGeom prst="straightConnector1">
            <a:avLst/>
          </a:prstGeom>
          <a:noFill/>
          <a:ln cap="flat" cmpd="sng" w="28575">
            <a:solidFill>
              <a:schemeClr val="dk2"/>
            </a:solidFill>
            <a:prstDash val="solid"/>
            <a:round/>
            <a:headEnd len="lg" w="lg" type="none"/>
            <a:tailEnd len="lg" w="lg" type="triangle"/>
          </a:ln>
        </p:spPr>
      </p:cxnSp>
      <p:cxnSp>
        <p:nvCxnSpPr>
          <p:cNvPr id="254" name="Shape 254"/>
          <p:cNvCxnSpPr/>
          <p:nvPr/>
        </p:nvCxnSpPr>
        <p:spPr>
          <a:xfrm rot="10800000">
            <a:off x="4606975" y="1807750"/>
            <a:ext cx="1341300" cy="303300"/>
          </a:xfrm>
          <a:prstGeom prst="straightConnector1">
            <a:avLst/>
          </a:prstGeom>
          <a:noFill/>
          <a:ln cap="flat" cmpd="sng" w="38100">
            <a:solidFill>
              <a:schemeClr val="dk2"/>
            </a:solidFill>
            <a:prstDash val="solid"/>
            <a:round/>
            <a:headEnd len="lg" w="lg" type="none"/>
            <a:tailEnd len="lg" w="lg" type="triangle"/>
          </a:ln>
        </p:spPr>
      </p:cxnSp>
      <p:cxnSp>
        <p:nvCxnSpPr>
          <p:cNvPr id="255" name="Shape 255"/>
          <p:cNvCxnSpPr/>
          <p:nvPr/>
        </p:nvCxnSpPr>
        <p:spPr>
          <a:xfrm rot="10800000">
            <a:off x="2367750" y="1131250"/>
            <a:ext cx="536400" cy="315000"/>
          </a:xfrm>
          <a:prstGeom prst="straightConnector1">
            <a:avLst/>
          </a:prstGeom>
          <a:noFill/>
          <a:ln cap="flat" cmpd="sng" w="38100">
            <a:solidFill>
              <a:schemeClr val="dk2"/>
            </a:solidFill>
            <a:prstDash val="solid"/>
            <a:round/>
            <a:headEnd len="lg" w="lg" type="none"/>
            <a:tailEnd len="lg" w="lg" type="triangle"/>
          </a:ln>
        </p:spPr>
      </p:cxnSp>
      <p:cxnSp>
        <p:nvCxnSpPr>
          <p:cNvPr id="256" name="Shape 256"/>
          <p:cNvCxnSpPr/>
          <p:nvPr/>
        </p:nvCxnSpPr>
        <p:spPr>
          <a:xfrm flipH="1">
            <a:off x="1796050" y="1131325"/>
            <a:ext cx="128400" cy="315000"/>
          </a:xfrm>
          <a:prstGeom prst="straightConnector1">
            <a:avLst/>
          </a:prstGeom>
          <a:noFill/>
          <a:ln cap="flat" cmpd="sng" w="19050">
            <a:solidFill>
              <a:schemeClr val="dk2"/>
            </a:solidFill>
            <a:prstDash val="solid"/>
            <a:round/>
            <a:headEnd len="lg" w="lg" type="none"/>
            <a:tailEnd len="lg" w="lg" type="triangle"/>
          </a:ln>
        </p:spPr>
      </p:cxnSp>
      <p:cxnSp>
        <p:nvCxnSpPr>
          <p:cNvPr id="257" name="Shape 257"/>
          <p:cNvCxnSpPr/>
          <p:nvPr/>
        </p:nvCxnSpPr>
        <p:spPr>
          <a:xfrm>
            <a:off x="1807800" y="1994425"/>
            <a:ext cx="291600" cy="221700"/>
          </a:xfrm>
          <a:prstGeom prst="straightConnector1">
            <a:avLst/>
          </a:prstGeom>
          <a:noFill/>
          <a:ln cap="flat" cmpd="sng" w="19050">
            <a:solidFill>
              <a:schemeClr val="dk2"/>
            </a:solidFill>
            <a:prstDash val="solid"/>
            <a:round/>
            <a:headEnd len="lg" w="lg" type="none"/>
            <a:tailEnd len="lg" w="lg" type="triangle"/>
          </a:ln>
        </p:spPr>
      </p:cxnSp>
      <p:cxnSp>
        <p:nvCxnSpPr>
          <p:cNvPr id="258" name="Shape 258"/>
          <p:cNvCxnSpPr/>
          <p:nvPr/>
        </p:nvCxnSpPr>
        <p:spPr>
          <a:xfrm flipH="1" rot="10800000">
            <a:off x="2560088" y="1813550"/>
            <a:ext cx="303300" cy="326700"/>
          </a:xfrm>
          <a:prstGeom prst="straightConnector1">
            <a:avLst/>
          </a:prstGeom>
          <a:noFill/>
          <a:ln cap="flat" cmpd="sng" w="28575">
            <a:solidFill>
              <a:schemeClr val="dk2"/>
            </a:solidFill>
            <a:prstDash val="solid"/>
            <a:round/>
            <a:headEnd len="lg" w="lg" type="none"/>
            <a:tailEnd len="lg" w="lg" type="triangle"/>
          </a:ln>
        </p:spPr>
      </p:cxnSp>
      <p:cxnSp>
        <p:nvCxnSpPr>
          <p:cNvPr id="259" name="Shape 259"/>
          <p:cNvCxnSpPr/>
          <p:nvPr/>
        </p:nvCxnSpPr>
        <p:spPr>
          <a:xfrm>
            <a:off x="3195813" y="2140250"/>
            <a:ext cx="69900" cy="769800"/>
          </a:xfrm>
          <a:prstGeom prst="straightConnector1">
            <a:avLst/>
          </a:prstGeom>
          <a:noFill/>
          <a:ln cap="flat" cmpd="sng" w="28575">
            <a:solidFill>
              <a:schemeClr val="dk2"/>
            </a:solidFill>
            <a:prstDash val="solid"/>
            <a:round/>
            <a:headEnd len="lg" w="lg" type="none"/>
            <a:tailEnd len="lg" w="lg" type="triangle"/>
          </a:ln>
        </p:spPr>
      </p:cxnSp>
      <p:cxnSp>
        <p:nvCxnSpPr>
          <p:cNvPr id="260" name="Shape 260"/>
          <p:cNvCxnSpPr/>
          <p:nvPr/>
        </p:nvCxnSpPr>
        <p:spPr>
          <a:xfrm rot="10800000">
            <a:off x="2204450" y="2822625"/>
            <a:ext cx="828000" cy="443100"/>
          </a:xfrm>
          <a:prstGeom prst="straightConnector1">
            <a:avLst/>
          </a:prstGeom>
          <a:noFill/>
          <a:ln cap="flat" cmpd="sng" w="28575">
            <a:solidFill>
              <a:schemeClr val="dk2"/>
            </a:solidFill>
            <a:prstDash val="solid"/>
            <a:round/>
            <a:headEnd len="lg" w="lg" type="none"/>
            <a:tailEnd len="lg" w="lg" type="triangle"/>
          </a:ln>
        </p:spPr>
      </p:cxnSp>
      <p:cxnSp>
        <p:nvCxnSpPr>
          <p:cNvPr id="261" name="Shape 261"/>
          <p:cNvCxnSpPr/>
          <p:nvPr/>
        </p:nvCxnSpPr>
        <p:spPr>
          <a:xfrm flipH="1" rot="10800000">
            <a:off x="1901100" y="2402600"/>
            <a:ext cx="303300" cy="105000"/>
          </a:xfrm>
          <a:prstGeom prst="straightConnector1">
            <a:avLst/>
          </a:prstGeom>
          <a:noFill/>
          <a:ln cap="flat" cmpd="sng" w="19050">
            <a:solidFill>
              <a:schemeClr val="dk2"/>
            </a:solidFill>
            <a:prstDash val="solid"/>
            <a:round/>
            <a:headEnd len="lg" w="lg" type="none"/>
            <a:tailEnd len="lg" w="lg" type="triangle"/>
          </a:ln>
        </p:spPr>
      </p:cxnSp>
      <p:cxnSp>
        <p:nvCxnSpPr>
          <p:cNvPr id="262" name="Shape 262"/>
          <p:cNvCxnSpPr/>
          <p:nvPr/>
        </p:nvCxnSpPr>
        <p:spPr>
          <a:xfrm>
            <a:off x="3198725" y="1598025"/>
            <a:ext cx="3353100" cy="1142700"/>
          </a:xfrm>
          <a:prstGeom prst="straightConnector1">
            <a:avLst/>
          </a:prstGeom>
          <a:noFill/>
          <a:ln cap="flat" cmpd="sng" w="76200">
            <a:solidFill>
              <a:srgbClr val="C9DAF8"/>
            </a:solidFill>
            <a:prstDash val="solid"/>
            <a:round/>
            <a:headEnd len="lg" w="lg" type="none"/>
            <a:tailEnd len="lg" w="lg" type="none"/>
          </a:ln>
        </p:spPr>
      </p:cxnSp>
      <p:cxnSp>
        <p:nvCxnSpPr>
          <p:cNvPr id="263" name="Shape 263"/>
          <p:cNvCxnSpPr/>
          <p:nvPr/>
        </p:nvCxnSpPr>
        <p:spPr>
          <a:xfrm flipH="1" rot="10800000">
            <a:off x="3265725" y="2355850"/>
            <a:ext cx="3755700" cy="140100"/>
          </a:xfrm>
          <a:prstGeom prst="straightConnector1">
            <a:avLst/>
          </a:prstGeom>
          <a:noFill/>
          <a:ln cap="flat" cmpd="sng" w="76200">
            <a:solidFill>
              <a:srgbClr val="CFE2F3"/>
            </a:solidFill>
            <a:prstDash val="solid"/>
            <a:round/>
            <a:headEnd len="lg" w="lg" type="none"/>
            <a:tailEnd len="lg" w="lg" type="none"/>
          </a:ln>
        </p:spPr>
      </p:cxnSp>
      <p:cxnSp>
        <p:nvCxnSpPr>
          <p:cNvPr id="264" name="Shape 264"/>
          <p:cNvCxnSpPr/>
          <p:nvPr/>
        </p:nvCxnSpPr>
        <p:spPr>
          <a:xfrm flipH="1" rot="10800000">
            <a:off x="1912775" y="2495800"/>
            <a:ext cx="1271400" cy="46800"/>
          </a:xfrm>
          <a:prstGeom prst="straightConnector1">
            <a:avLst/>
          </a:prstGeom>
          <a:noFill/>
          <a:ln cap="flat" cmpd="sng" w="76200">
            <a:solidFill>
              <a:srgbClr val="C9DAF8"/>
            </a:solidFill>
            <a:prstDash val="solid"/>
            <a:round/>
            <a:headEnd len="lg" w="lg" type="none"/>
            <a:tailEnd len="lg" w="lg" type="none"/>
          </a:ln>
        </p:spPr>
      </p:cxnSp>
      <p:cxnSp>
        <p:nvCxnSpPr>
          <p:cNvPr id="265" name="Shape 265"/>
          <p:cNvCxnSpPr/>
          <p:nvPr/>
        </p:nvCxnSpPr>
        <p:spPr>
          <a:xfrm>
            <a:off x="2099400" y="1014700"/>
            <a:ext cx="501600" cy="979800"/>
          </a:xfrm>
          <a:prstGeom prst="straightConnector1">
            <a:avLst/>
          </a:prstGeom>
          <a:noFill/>
          <a:ln cap="flat" cmpd="sng" w="76200">
            <a:solidFill>
              <a:srgbClr val="C9DAF8"/>
            </a:solidFill>
            <a:prstDash val="solid"/>
            <a:round/>
            <a:headEnd len="lg" w="lg" type="none"/>
            <a:tailEnd len="lg" w="lg" type="none"/>
          </a:ln>
        </p:spPr>
      </p:cxnSp>
      <p:cxnSp>
        <p:nvCxnSpPr>
          <p:cNvPr id="266" name="Shape 266"/>
          <p:cNvCxnSpPr/>
          <p:nvPr/>
        </p:nvCxnSpPr>
        <p:spPr>
          <a:xfrm>
            <a:off x="2694225" y="2146050"/>
            <a:ext cx="594900" cy="1119600"/>
          </a:xfrm>
          <a:prstGeom prst="straightConnector1">
            <a:avLst/>
          </a:prstGeom>
          <a:noFill/>
          <a:ln cap="flat" cmpd="sng" w="76200">
            <a:solidFill>
              <a:srgbClr val="C9DAF8"/>
            </a:solidFill>
            <a:prstDash val="solid"/>
            <a:round/>
            <a:headEnd len="lg" w="lg" type="none"/>
            <a:tailEnd len="lg" w="lg" type="none"/>
          </a:ln>
        </p:spPr>
      </p:cxnSp>
      <p:cxnSp>
        <p:nvCxnSpPr>
          <p:cNvPr id="267" name="Shape 267"/>
          <p:cNvCxnSpPr/>
          <p:nvPr/>
        </p:nvCxnSpPr>
        <p:spPr>
          <a:xfrm flipH="1">
            <a:off x="6123225" y="2510550"/>
            <a:ext cx="956400" cy="1533600"/>
          </a:xfrm>
          <a:prstGeom prst="straightConnector1">
            <a:avLst/>
          </a:prstGeom>
          <a:noFill/>
          <a:ln cap="flat" cmpd="sng" w="38100">
            <a:solidFill>
              <a:srgbClr val="A4C2F4"/>
            </a:solidFill>
            <a:prstDash val="solid"/>
            <a:round/>
            <a:headEnd len="lg" w="lg" type="none"/>
            <a:tailEnd len="lg" w="lg"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a:spcBef>
                <a:spcPts val="0"/>
              </a:spcBef>
              <a:buNone/>
            </a:pPr>
            <a:r>
              <a:rPr lang="en">
                <a:latin typeface="Bree Serif"/>
                <a:ea typeface="Bree Serif"/>
                <a:cs typeface="Bree Serif"/>
                <a:sym typeface="Bree Serif"/>
              </a:rPr>
              <a:t>U</a:t>
            </a:r>
            <a:r>
              <a:rPr lang="en">
                <a:latin typeface="Bree Serif"/>
                <a:ea typeface="Bree Serif"/>
                <a:cs typeface="Bree Serif"/>
                <a:sym typeface="Bree Serif"/>
              </a:rPr>
              <a:t>ser I</a:t>
            </a:r>
            <a:r>
              <a:rPr lang="en">
                <a:latin typeface="Bree Serif"/>
                <a:ea typeface="Bree Serif"/>
                <a:cs typeface="Bree Serif"/>
                <a:sym typeface="Bree Serif"/>
              </a:rPr>
              <a:t>nterface</a:t>
            </a:r>
          </a:p>
        </p:txBody>
      </p:sp>
      <p:sp>
        <p:nvSpPr>
          <p:cNvPr id="273" name="Shape 273"/>
          <p:cNvSpPr txBox="1"/>
          <p:nvPr>
            <p:ph idx="1" type="body"/>
          </p:nvPr>
        </p:nvSpPr>
        <p:spPr>
          <a:xfrm>
            <a:off x="819150" y="1621200"/>
            <a:ext cx="7505700" cy="2817600"/>
          </a:xfrm>
          <a:prstGeom prst="rect">
            <a:avLst/>
          </a:prstGeom>
        </p:spPr>
        <p:txBody>
          <a:bodyPr anchorCtr="0" anchor="t" bIns="91425" lIns="91425" rIns="91425" wrap="square" tIns="91425">
            <a:noAutofit/>
          </a:bodyPr>
          <a:lstStyle/>
          <a:p>
            <a:pPr indent="0" lvl="0" marL="0">
              <a:spcBef>
                <a:spcPts val="0"/>
              </a:spcBef>
              <a:buNone/>
            </a:pPr>
            <a:r>
              <a:rPr lang="en">
                <a:latin typeface="Bree Serif"/>
                <a:ea typeface="Bree Serif"/>
                <a:cs typeface="Bree Serif"/>
                <a:sym typeface="Bree Serif"/>
              </a:rPr>
              <a:t>Our application allows users to generate a graph of cities after which they have the option to add, remove, or print out cities. It will also allow you to traverse the graph and print out the Eulerian path of the graph (If </a:t>
            </a:r>
            <a:r>
              <a:rPr lang="en">
                <a:latin typeface="Bree Serif"/>
                <a:ea typeface="Bree Serif"/>
                <a:cs typeface="Bree Serif"/>
                <a:sym typeface="Bree Serif"/>
              </a:rPr>
              <a:t>possible</a:t>
            </a:r>
            <a:r>
              <a:rPr lang="en">
                <a:latin typeface="Bree Serif"/>
                <a:ea typeface="Bree Serif"/>
                <a:cs typeface="Bree Serif"/>
                <a:sym typeface="Bree Serif"/>
              </a:rPr>
              <a:t>).</a:t>
            </a:r>
          </a:p>
          <a:p>
            <a:pPr indent="-311150" lvl="0" marL="457200">
              <a:spcBef>
                <a:spcPts val="0"/>
              </a:spcBef>
              <a:spcAft>
                <a:spcPts val="0"/>
              </a:spcAft>
              <a:buSzPts val="1300"/>
              <a:buFont typeface="Bree Serif"/>
              <a:buChar char="●"/>
            </a:pPr>
            <a:r>
              <a:rPr lang="en">
                <a:latin typeface="Bree Serif"/>
                <a:ea typeface="Bree Serif"/>
                <a:cs typeface="Bree Serif"/>
                <a:sym typeface="Bree Serif"/>
              </a:rPr>
              <a:t>Ask user to enter the file name</a:t>
            </a:r>
          </a:p>
          <a:p>
            <a:pPr indent="-311150" lvl="0" marL="457200">
              <a:spcBef>
                <a:spcPts val="0"/>
              </a:spcBef>
              <a:spcAft>
                <a:spcPts val="0"/>
              </a:spcAft>
              <a:buSzPts val="1300"/>
              <a:buFont typeface="Bree Serif"/>
              <a:buChar char="●"/>
            </a:pPr>
            <a:r>
              <a:rPr lang="en">
                <a:latin typeface="Bree Serif"/>
                <a:ea typeface="Bree Serif"/>
                <a:cs typeface="Bree Serif"/>
                <a:sym typeface="Bree Serif"/>
              </a:rPr>
              <a:t>Add a city to your plan</a:t>
            </a:r>
          </a:p>
          <a:p>
            <a:pPr indent="-311150" lvl="0" marL="457200">
              <a:spcBef>
                <a:spcPts val="0"/>
              </a:spcBef>
              <a:spcAft>
                <a:spcPts val="0"/>
              </a:spcAft>
              <a:buSzPts val="1300"/>
              <a:buFont typeface="Bree Serif"/>
              <a:buChar char="●"/>
            </a:pPr>
            <a:r>
              <a:rPr lang="en">
                <a:latin typeface="Bree Serif"/>
                <a:ea typeface="Bree Serif"/>
                <a:cs typeface="Bree Serif"/>
                <a:sym typeface="Bree Serif"/>
              </a:rPr>
              <a:t>Remove a city from your plan</a:t>
            </a:r>
          </a:p>
          <a:p>
            <a:pPr indent="-311150" lvl="0" marL="457200">
              <a:spcBef>
                <a:spcPts val="0"/>
              </a:spcBef>
              <a:spcAft>
                <a:spcPts val="0"/>
              </a:spcAft>
              <a:buSzPts val="1300"/>
              <a:buFont typeface="Bree Serif"/>
              <a:buChar char="●"/>
            </a:pPr>
            <a:r>
              <a:rPr lang="en">
                <a:latin typeface="Bree Serif"/>
                <a:ea typeface="Bree Serif"/>
                <a:cs typeface="Bree Serif"/>
                <a:sym typeface="Bree Serif"/>
              </a:rPr>
              <a:t>Undo the previous action</a:t>
            </a:r>
          </a:p>
          <a:p>
            <a:pPr indent="-311150" lvl="0" marL="457200">
              <a:spcBef>
                <a:spcPts val="0"/>
              </a:spcBef>
              <a:buSzPts val="1300"/>
              <a:buFont typeface="Bree Serif"/>
              <a:buChar char="●"/>
            </a:pPr>
            <a:r>
              <a:rPr lang="en">
                <a:latin typeface="Bree Serif"/>
                <a:ea typeface="Bree Serif"/>
                <a:cs typeface="Bree Serif"/>
                <a:sym typeface="Bree Serif"/>
              </a:rPr>
              <a:t>Print your plan map to a file.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819150" y="2046900"/>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Alfa Slab One"/>
                <a:ea typeface="Alfa Slab One"/>
                <a:cs typeface="Alfa Slab One"/>
                <a:sym typeface="Alfa Slab One"/>
              </a:rPr>
              <a:t>Demonstrate</a:t>
            </a:r>
            <a:r>
              <a:rPr lang="en">
                <a:latin typeface="Alfa Slab One"/>
                <a:ea typeface="Alfa Slab One"/>
                <a:cs typeface="Alfa Slab One"/>
                <a:sym typeface="Alfa Slab One"/>
              </a:rPr>
              <a:t> our program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a:spcBef>
                <a:spcPts val="0"/>
              </a:spcBef>
              <a:buNone/>
            </a:pPr>
            <a:r>
              <a:rPr lang="en">
                <a:latin typeface="Bree Serif"/>
                <a:ea typeface="Bree Serif"/>
                <a:cs typeface="Bree Serif"/>
                <a:sym typeface="Bree Serif"/>
              </a:rPr>
              <a:t>P</a:t>
            </a:r>
            <a:r>
              <a:rPr lang="en">
                <a:latin typeface="Bree Serif"/>
                <a:ea typeface="Bree Serif"/>
                <a:cs typeface="Bree Serif"/>
                <a:sym typeface="Bree Serif"/>
              </a:rPr>
              <a:t>roblem: Flight Planning </a:t>
            </a:r>
          </a:p>
          <a:p>
            <a:pPr indent="0" lvl="0" marL="0">
              <a:spcBef>
                <a:spcPts val="0"/>
              </a:spcBef>
              <a:buNone/>
            </a:pPr>
            <a:r>
              <a:t/>
            </a:r>
            <a:endParaRPr/>
          </a:p>
        </p:txBody>
      </p:sp>
      <p:sp>
        <p:nvSpPr>
          <p:cNvPr id="136" name="Shape 136"/>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0" lvl="0" marL="0">
              <a:spcBef>
                <a:spcPts val="0"/>
              </a:spcBef>
              <a:buNone/>
            </a:pPr>
            <a:r>
              <a:rPr lang="en" sz="1400">
                <a:latin typeface="Bree Serif"/>
                <a:ea typeface="Bree Serif"/>
                <a:cs typeface="Bree Serif"/>
                <a:sym typeface="Bree Serif"/>
              </a:rPr>
              <a:t>When travelling to the the US, foreigners need help planning out their travel. </a:t>
            </a:r>
          </a:p>
          <a:p>
            <a:pPr indent="0" lvl="0" marL="0" rtl="0">
              <a:spcBef>
                <a:spcPts val="0"/>
              </a:spcBef>
              <a:buNone/>
            </a:pPr>
            <a:r>
              <a:rPr lang="en" sz="1400">
                <a:latin typeface="Bree Serif"/>
                <a:ea typeface="Bree Serif"/>
                <a:cs typeface="Bree Serif"/>
                <a:sym typeface="Bree Serif"/>
              </a:rPr>
              <a:t>To save money and enjoy more sights they can use Euler’s Path</a:t>
            </a:r>
          </a:p>
          <a:p>
            <a:pPr indent="0" lvl="0" marL="0" rtl="0" algn="ctr">
              <a:spcBef>
                <a:spcPts val="0"/>
              </a:spcBef>
              <a:buNone/>
            </a:pPr>
            <a:r>
              <a:rPr lang="en" sz="1600">
                <a:solidFill>
                  <a:srgbClr val="4A86E8"/>
                </a:solidFill>
                <a:latin typeface="Bree Serif"/>
                <a:ea typeface="Bree Serif"/>
                <a:cs typeface="Bree Serif"/>
                <a:sym typeface="Bree Serif"/>
              </a:rPr>
              <a:t>Vertices: Cities or Airports</a:t>
            </a:r>
          </a:p>
          <a:p>
            <a:pPr indent="0" lvl="0" marL="0" rtl="0" algn="ctr">
              <a:spcBef>
                <a:spcPts val="0"/>
              </a:spcBef>
              <a:buNone/>
            </a:pPr>
            <a:r>
              <a:rPr lang="en" sz="1600">
                <a:solidFill>
                  <a:srgbClr val="4A86E8"/>
                </a:solidFill>
                <a:latin typeface="Bree Serif"/>
                <a:ea typeface="Bree Serif"/>
                <a:cs typeface="Bree Serif"/>
                <a:sym typeface="Bree Serif"/>
              </a:rPr>
              <a:t>Edges: flights from one city to another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819150" y="2039625"/>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Bree Serif"/>
                <a:ea typeface="Bree Serif"/>
                <a:cs typeface="Bree Serif"/>
                <a:sym typeface="Bree Serif"/>
              </a:rPr>
              <a:t>Parting thoughts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737500" y="1708675"/>
            <a:ext cx="7505700" cy="1802100"/>
          </a:xfrm>
          <a:prstGeom prst="rect">
            <a:avLst/>
          </a:prstGeom>
        </p:spPr>
        <p:txBody>
          <a:bodyPr anchorCtr="0" anchor="t" bIns="91425" lIns="91425" rIns="91425" wrap="square" tIns="91425">
            <a:noAutofit/>
          </a:bodyPr>
          <a:lstStyle/>
          <a:p>
            <a:pPr indent="0" lvl="0" marL="0" algn="ctr">
              <a:spcBef>
                <a:spcPts val="0"/>
              </a:spcBef>
              <a:buNone/>
            </a:pPr>
            <a:r>
              <a:rPr lang="en"/>
              <a:t>Thank you! </a:t>
            </a:r>
          </a:p>
          <a:p>
            <a:pPr indent="0" lvl="0" marL="0" rtl="0" algn="ctr">
              <a:spcBef>
                <a:spcPts val="0"/>
              </a:spcBef>
              <a:buNone/>
            </a:pPr>
            <a:r>
              <a:t/>
            </a:r>
            <a:endParaRPr/>
          </a:p>
          <a:p>
            <a:pPr indent="0" lvl="0" marL="0" rtl="0" algn="ctr">
              <a:spcBef>
                <a:spcPts val="0"/>
              </a:spcBef>
              <a:buNone/>
            </a:pPr>
            <a:r>
              <a:rPr lang="en"/>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142" name="Shape 142"/>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0" lvl="0" marL="0" rtl="0">
              <a:spcBef>
                <a:spcPts val="0"/>
              </a:spcBef>
              <a:buNone/>
            </a:pPr>
            <a:r>
              <a:t/>
            </a:r>
            <a:endParaRPr/>
          </a:p>
        </p:txBody>
      </p:sp>
      <p:pic>
        <p:nvPicPr>
          <p:cNvPr id="143" name="Shape 143"/>
          <p:cNvPicPr preferRelativeResize="0"/>
          <p:nvPr/>
        </p:nvPicPr>
        <p:blipFill>
          <a:blip r:embed="rId3">
            <a:alphaModFix/>
          </a:blip>
          <a:stretch>
            <a:fillRect/>
          </a:stretch>
        </p:blipFill>
        <p:spPr>
          <a:xfrm>
            <a:off x="351387" y="190550"/>
            <a:ext cx="8441223" cy="4762377"/>
          </a:xfrm>
          <a:prstGeom prst="rect">
            <a:avLst/>
          </a:prstGeom>
          <a:noFill/>
          <a:ln cap="flat" cmpd="sng" w="28575">
            <a:solidFill>
              <a:srgbClr val="CFE2F3"/>
            </a:solidFill>
            <a:prstDash val="solid"/>
            <a:round/>
            <a:headEnd len="med" w="med" type="none"/>
            <a:tailEnd len="med" w="med" type="none"/>
          </a:ln>
        </p:spPr>
      </p:pic>
      <p:cxnSp>
        <p:nvCxnSpPr>
          <p:cNvPr id="144" name="Shape 144"/>
          <p:cNvCxnSpPr/>
          <p:nvPr/>
        </p:nvCxnSpPr>
        <p:spPr>
          <a:xfrm flipH="1" rot="10800000">
            <a:off x="2367650" y="1632800"/>
            <a:ext cx="688200" cy="688200"/>
          </a:xfrm>
          <a:prstGeom prst="straightConnector1">
            <a:avLst/>
          </a:prstGeom>
          <a:noFill/>
          <a:ln cap="flat" cmpd="sng" w="19050">
            <a:solidFill>
              <a:srgbClr val="FF0000"/>
            </a:solidFill>
            <a:prstDash val="solid"/>
            <a:round/>
            <a:headEnd len="lg" w="lg" type="none"/>
            <a:tailEnd len="lg" w="lg" type="none"/>
          </a:ln>
        </p:spPr>
      </p:cxnSp>
      <p:cxnSp>
        <p:nvCxnSpPr>
          <p:cNvPr id="145" name="Shape 145"/>
          <p:cNvCxnSpPr/>
          <p:nvPr/>
        </p:nvCxnSpPr>
        <p:spPr>
          <a:xfrm>
            <a:off x="2111050" y="944725"/>
            <a:ext cx="956400" cy="594900"/>
          </a:xfrm>
          <a:prstGeom prst="straightConnector1">
            <a:avLst/>
          </a:prstGeom>
          <a:noFill/>
          <a:ln cap="flat" cmpd="sng" w="28575">
            <a:solidFill>
              <a:srgbClr val="FF0000"/>
            </a:solidFill>
            <a:prstDash val="solid"/>
            <a:round/>
            <a:headEnd len="lg" w="lg" type="none"/>
            <a:tailEnd len="lg" w="lg" type="none"/>
          </a:ln>
        </p:spPr>
      </p:cxnSp>
      <p:cxnSp>
        <p:nvCxnSpPr>
          <p:cNvPr id="146" name="Shape 146"/>
          <p:cNvCxnSpPr/>
          <p:nvPr/>
        </p:nvCxnSpPr>
        <p:spPr>
          <a:xfrm>
            <a:off x="3359025" y="3405675"/>
            <a:ext cx="2682600" cy="664800"/>
          </a:xfrm>
          <a:prstGeom prst="straightConnector1">
            <a:avLst/>
          </a:prstGeom>
          <a:noFill/>
          <a:ln cap="flat" cmpd="sng" w="28575">
            <a:solidFill>
              <a:srgbClr val="FF0000"/>
            </a:solidFill>
            <a:prstDash val="solid"/>
            <a:round/>
            <a:headEnd len="lg" w="lg" type="none"/>
            <a:tailEnd len="lg" w="lg" type="none"/>
          </a:ln>
        </p:spPr>
      </p:cxnSp>
      <p:cxnSp>
        <p:nvCxnSpPr>
          <p:cNvPr id="147" name="Shape 147"/>
          <p:cNvCxnSpPr/>
          <p:nvPr/>
        </p:nvCxnSpPr>
        <p:spPr>
          <a:xfrm flipH="1" rot="10800000">
            <a:off x="6694725" y="2402725"/>
            <a:ext cx="384900" cy="349800"/>
          </a:xfrm>
          <a:prstGeom prst="straightConnector1">
            <a:avLst/>
          </a:prstGeom>
          <a:noFill/>
          <a:ln cap="flat" cmpd="sng" w="28575">
            <a:solidFill>
              <a:srgbClr val="FF0000"/>
            </a:solidFill>
            <a:prstDash val="solid"/>
            <a:round/>
            <a:headEnd len="lg" w="lg" type="none"/>
            <a:tailEnd len="lg" w="lg" type="none"/>
          </a:ln>
        </p:spPr>
      </p:cxnSp>
      <p:cxnSp>
        <p:nvCxnSpPr>
          <p:cNvPr id="148" name="Shape 148"/>
          <p:cNvCxnSpPr/>
          <p:nvPr/>
        </p:nvCxnSpPr>
        <p:spPr>
          <a:xfrm flipH="1" rot="10800000">
            <a:off x="3405675" y="2810700"/>
            <a:ext cx="3160800" cy="525000"/>
          </a:xfrm>
          <a:prstGeom prst="straightConnector1">
            <a:avLst/>
          </a:prstGeom>
          <a:noFill/>
          <a:ln cap="flat" cmpd="sng" w="28575">
            <a:solidFill>
              <a:srgbClr val="FF0000"/>
            </a:solidFill>
            <a:prstDash val="solid"/>
            <a:round/>
            <a:headEnd len="lg" w="lg" type="none"/>
            <a:tailEnd len="lg" w="lg" type="none"/>
          </a:ln>
        </p:spPr>
      </p:cxnSp>
      <p:cxnSp>
        <p:nvCxnSpPr>
          <p:cNvPr id="149" name="Shape 149"/>
          <p:cNvCxnSpPr/>
          <p:nvPr/>
        </p:nvCxnSpPr>
        <p:spPr>
          <a:xfrm>
            <a:off x="3230725" y="1527900"/>
            <a:ext cx="3813900" cy="781500"/>
          </a:xfrm>
          <a:prstGeom prst="straightConnector1">
            <a:avLst/>
          </a:prstGeom>
          <a:noFill/>
          <a:ln cap="flat" cmpd="sng" w="28575">
            <a:solidFill>
              <a:srgbClr val="FF0000"/>
            </a:solidFill>
            <a:prstDash val="solid"/>
            <a:round/>
            <a:headEnd len="lg" w="lg" type="none"/>
            <a:tailEnd len="lg" w="lg" type="none"/>
          </a:ln>
        </p:spPr>
      </p:cxnSp>
      <p:cxnSp>
        <p:nvCxnSpPr>
          <p:cNvPr id="150" name="Shape 150"/>
          <p:cNvCxnSpPr/>
          <p:nvPr/>
        </p:nvCxnSpPr>
        <p:spPr>
          <a:xfrm>
            <a:off x="1819475" y="2635900"/>
            <a:ext cx="1422900" cy="699900"/>
          </a:xfrm>
          <a:prstGeom prst="straightConnector1">
            <a:avLst/>
          </a:prstGeom>
          <a:noFill/>
          <a:ln cap="flat" cmpd="sng" w="28575">
            <a:solidFill>
              <a:srgbClr val="FF0000"/>
            </a:solidFill>
            <a:prstDash val="solid"/>
            <a:round/>
            <a:headEnd len="lg" w="lg" type="none"/>
            <a:tailEnd len="lg" w="lg" type="none"/>
          </a:ln>
        </p:spPr>
      </p:cxnSp>
      <p:cxnSp>
        <p:nvCxnSpPr>
          <p:cNvPr id="151" name="Shape 151"/>
          <p:cNvCxnSpPr/>
          <p:nvPr/>
        </p:nvCxnSpPr>
        <p:spPr>
          <a:xfrm flipH="1">
            <a:off x="4583725" y="2974050"/>
            <a:ext cx="1107900" cy="198300"/>
          </a:xfrm>
          <a:prstGeom prst="straightConnector1">
            <a:avLst/>
          </a:prstGeom>
          <a:noFill/>
          <a:ln cap="flat" cmpd="sng" w="38100">
            <a:solidFill>
              <a:schemeClr val="dk2"/>
            </a:solidFill>
            <a:prstDash val="solid"/>
            <a:round/>
            <a:headEnd len="lg" w="lg" type="none"/>
            <a:tailEnd len="lg" w="lg" type="triangle"/>
          </a:ln>
        </p:spPr>
      </p:cxnSp>
      <p:cxnSp>
        <p:nvCxnSpPr>
          <p:cNvPr id="152" name="Shape 152"/>
          <p:cNvCxnSpPr/>
          <p:nvPr/>
        </p:nvCxnSpPr>
        <p:spPr>
          <a:xfrm>
            <a:off x="4338725" y="3638950"/>
            <a:ext cx="781500" cy="163200"/>
          </a:xfrm>
          <a:prstGeom prst="straightConnector1">
            <a:avLst/>
          </a:prstGeom>
          <a:noFill/>
          <a:ln cap="flat" cmpd="sng" w="38100">
            <a:solidFill>
              <a:schemeClr val="dk2"/>
            </a:solidFill>
            <a:prstDash val="solid"/>
            <a:round/>
            <a:headEnd len="lg" w="lg" type="none"/>
            <a:tailEnd len="lg" w="lg" type="triangle"/>
          </a:ln>
        </p:spPr>
      </p:cxnSp>
      <p:cxnSp>
        <p:nvCxnSpPr>
          <p:cNvPr id="153" name="Shape 153"/>
          <p:cNvCxnSpPr/>
          <p:nvPr/>
        </p:nvCxnSpPr>
        <p:spPr>
          <a:xfrm flipH="1" rot="10800000">
            <a:off x="6298175" y="2985750"/>
            <a:ext cx="198300" cy="583200"/>
          </a:xfrm>
          <a:prstGeom prst="straightConnector1">
            <a:avLst/>
          </a:prstGeom>
          <a:noFill/>
          <a:ln cap="flat" cmpd="sng" w="38100">
            <a:solidFill>
              <a:schemeClr val="dk2"/>
            </a:solidFill>
            <a:prstDash val="solid"/>
            <a:round/>
            <a:headEnd len="lg" w="lg" type="none"/>
            <a:tailEnd len="lg" w="lg" type="triangle"/>
          </a:ln>
        </p:spPr>
      </p:cxnSp>
      <p:cxnSp>
        <p:nvCxnSpPr>
          <p:cNvPr id="154" name="Shape 154"/>
          <p:cNvCxnSpPr/>
          <p:nvPr/>
        </p:nvCxnSpPr>
        <p:spPr>
          <a:xfrm flipH="1" rot="10800000">
            <a:off x="6764700" y="2484250"/>
            <a:ext cx="233100" cy="198300"/>
          </a:xfrm>
          <a:prstGeom prst="straightConnector1">
            <a:avLst/>
          </a:prstGeom>
          <a:noFill/>
          <a:ln cap="flat" cmpd="sng" w="28575">
            <a:solidFill>
              <a:schemeClr val="dk2"/>
            </a:solidFill>
            <a:prstDash val="solid"/>
            <a:round/>
            <a:headEnd len="lg" w="lg" type="none"/>
            <a:tailEnd len="lg" w="lg" type="triangle"/>
          </a:ln>
        </p:spPr>
      </p:cxnSp>
      <p:cxnSp>
        <p:nvCxnSpPr>
          <p:cNvPr id="155" name="Shape 155"/>
          <p:cNvCxnSpPr/>
          <p:nvPr/>
        </p:nvCxnSpPr>
        <p:spPr>
          <a:xfrm rot="10800000">
            <a:off x="4606975" y="1807750"/>
            <a:ext cx="1341300" cy="303300"/>
          </a:xfrm>
          <a:prstGeom prst="straightConnector1">
            <a:avLst/>
          </a:prstGeom>
          <a:noFill/>
          <a:ln cap="flat" cmpd="sng" w="38100">
            <a:solidFill>
              <a:schemeClr val="dk2"/>
            </a:solidFill>
            <a:prstDash val="solid"/>
            <a:round/>
            <a:headEnd len="lg" w="lg" type="none"/>
            <a:tailEnd len="lg" w="lg" type="triangle"/>
          </a:ln>
        </p:spPr>
      </p:cxnSp>
      <p:cxnSp>
        <p:nvCxnSpPr>
          <p:cNvPr id="156" name="Shape 156"/>
          <p:cNvCxnSpPr/>
          <p:nvPr/>
        </p:nvCxnSpPr>
        <p:spPr>
          <a:xfrm rot="10800000">
            <a:off x="2367750" y="1131250"/>
            <a:ext cx="536400" cy="315000"/>
          </a:xfrm>
          <a:prstGeom prst="straightConnector1">
            <a:avLst/>
          </a:prstGeom>
          <a:noFill/>
          <a:ln cap="flat" cmpd="sng" w="38100">
            <a:solidFill>
              <a:schemeClr val="dk2"/>
            </a:solidFill>
            <a:prstDash val="solid"/>
            <a:round/>
            <a:headEnd len="lg" w="lg" type="none"/>
            <a:tailEnd len="lg" w="lg" type="triangle"/>
          </a:ln>
        </p:spPr>
      </p:cxnSp>
      <p:cxnSp>
        <p:nvCxnSpPr>
          <p:cNvPr id="157" name="Shape 157"/>
          <p:cNvCxnSpPr/>
          <p:nvPr/>
        </p:nvCxnSpPr>
        <p:spPr>
          <a:xfrm flipH="1">
            <a:off x="1796050" y="1131325"/>
            <a:ext cx="128400" cy="315000"/>
          </a:xfrm>
          <a:prstGeom prst="straightConnector1">
            <a:avLst/>
          </a:prstGeom>
          <a:noFill/>
          <a:ln cap="flat" cmpd="sng" w="19050">
            <a:solidFill>
              <a:schemeClr val="dk2"/>
            </a:solidFill>
            <a:prstDash val="solid"/>
            <a:round/>
            <a:headEnd len="lg" w="lg" type="none"/>
            <a:tailEnd len="lg" w="lg" type="triangle"/>
          </a:ln>
        </p:spPr>
      </p:cxnSp>
      <p:cxnSp>
        <p:nvCxnSpPr>
          <p:cNvPr id="158" name="Shape 158"/>
          <p:cNvCxnSpPr/>
          <p:nvPr/>
        </p:nvCxnSpPr>
        <p:spPr>
          <a:xfrm>
            <a:off x="1807800" y="1994425"/>
            <a:ext cx="291600" cy="221700"/>
          </a:xfrm>
          <a:prstGeom prst="straightConnector1">
            <a:avLst/>
          </a:prstGeom>
          <a:noFill/>
          <a:ln cap="flat" cmpd="sng" w="19050">
            <a:solidFill>
              <a:schemeClr val="dk2"/>
            </a:solidFill>
            <a:prstDash val="solid"/>
            <a:round/>
            <a:headEnd len="lg" w="lg" type="none"/>
            <a:tailEnd len="lg" w="lg" type="triangle"/>
          </a:ln>
        </p:spPr>
      </p:cxnSp>
      <p:cxnSp>
        <p:nvCxnSpPr>
          <p:cNvPr id="159" name="Shape 159"/>
          <p:cNvCxnSpPr/>
          <p:nvPr/>
        </p:nvCxnSpPr>
        <p:spPr>
          <a:xfrm flipH="1" rot="10800000">
            <a:off x="2560088" y="1813550"/>
            <a:ext cx="303300" cy="326700"/>
          </a:xfrm>
          <a:prstGeom prst="straightConnector1">
            <a:avLst/>
          </a:prstGeom>
          <a:noFill/>
          <a:ln cap="flat" cmpd="sng" w="28575">
            <a:solidFill>
              <a:schemeClr val="dk2"/>
            </a:solidFill>
            <a:prstDash val="solid"/>
            <a:round/>
            <a:headEnd len="lg" w="lg" type="none"/>
            <a:tailEnd len="lg" w="lg" type="triangle"/>
          </a:ln>
        </p:spPr>
      </p:cxnSp>
      <p:cxnSp>
        <p:nvCxnSpPr>
          <p:cNvPr id="160" name="Shape 160"/>
          <p:cNvCxnSpPr/>
          <p:nvPr/>
        </p:nvCxnSpPr>
        <p:spPr>
          <a:xfrm>
            <a:off x="3195813" y="2140250"/>
            <a:ext cx="69900" cy="769800"/>
          </a:xfrm>
          <a:prstGeom prst="straightConnector1">
            <a:avLst/>
          </a:prstGeom>
          <a:noFill/>
          <a:ln cap="flat" cmpd="sng" w="28575">
            <a:solidFill>
              <a:schemeClr val="dk2"/>
            </a:solidFill>
            <a:prstDash val="solid"/>
            <a:round/>
            <a:headEnd len="lg" w="lg" type="none"/>
            <a:tailEnd len="lg" w="lg" type="triangle"/>
          </a:ln>
        </p:spPr>
      </p:cxnSp>
      <p:cxnSp>
        <p:nvCxnSpPr>
          <p:cNvPr id="161" name="Shape 161"/>
          <p:cNvCxnSpPr/>
          <p:nvPr/>
        </p:nvCxnSpPr>
        <p:spPr>
          <a:xfrm rot="10800000">
            <a:off x="2204450" y="2822625"/>
            <a:ext cx="828000" cy="443100"/>
          </a:xfrm>
          <a:prstGeom prst="straightConnector1">
            <a:avLst/>
          </a:prstGeom>
          <a:noFill/>
          <a:ln cap="flat" cmpd="sng" w="28575">
            <a:solidFill>
              <a:schemeClr val="dk2"/>
            </a:solidFill>
            <a:prstDash val="solid"/>
            <a:round/>
            <a:headEnd len="lg" w="lg" type="none"/>
            <a:tailEnd len="lg" w="lg" type="triangle"/>
          </a:ln>
        </p:spPr>
      </p:cxnSp>
      <p:cxnSp>
        <p:nvCxnSpPr>
          <p:cNvPr id="162" name="Shape 162"/>
          <p:cNvCxnSpPr/>
          <p:nvPr/>
        </p:nvCxnSpPr>
        <p:spPr>
          <a:xfrm flipH="1" rot="10800000">
            <a:off x="1901100" y="2402600"/>
            <a:ext cx="303300" cy="105000"/>
          </a:xfrm>
          <a:prstGeom prst="straightConnector1">
            <a:avLst/>
          </a:prstGeom>
          <a:noFill/>
          <a:ln cap="flat" cmpd="sng" w="19050">
            <a:solidFill>
              <a:schemeClr val="dk2"/>
            </a:solidFill>
            <a:prstDash val="solid"/>
            <a:round/>
            <a:headEnd len="lg" w="lg" type="none"/>
            <a:tailEnd len="lg" w="lg" type="triangle"/>
          </a:ln>
        </p:spPr>
      </p:cxnSp>
      <p:cxnSp>
        <p:nvCxnSpPr>
          <p:cNvPr id="163" name="Shape 163"/>
          <p:cNvCxnSpPr/>
          <p:nvPr/>
        </p:nvCxnSpPr>
        <p:spPr>
          <a:xfrm>
            <a:off x="3198725" y="1598025"/>
            <a:ext cx="3353100" cy="1142700"/>
          </a:xfrm>
          <a:prstGeom prst="straightConnector1">
            <a:avLst/>
          </a:prstGeom>
          <a:noFill/>
          <a:ln cap="flat" cmpd="sng" w="76200">
            <a:solidFill>
              <a:srgbClr val="C9DAF8"/>
            </a:solidFill>
            <a:prstDash val="solid"/>
            <a:round/>
            <a:headEnd len="lg" w="lg" type="none"/>
            <a:tailEnd len="lg" w="lg" type="none"/>
          </a:ln>
        </p:spPr>
      </p:cxnSp>
      <p:cxnSp>
        <p:nvCxnSpPr>
          <p:cNvPr id="164" name="Shape 164"/>
          <p:cNvCxnSpPr/>
          <p:nvPr/>
        </p:nvCxnSpPr>
        <p:spPr>
          <a:xfrm flipH="1" rot="10800000">
            <a:off x="3265725" y="2355850"/>
            <a:ext cx="3755700" cy="140100"/>
          </a:xfrm>
          <a:prstGeom prst="straightConnector1">
            <a:avLst/>
          </a:prstGeom>
          <a:noFill/>
          <a:ln cap="flat" cmpd="sng" w="76200">
            <a:solidFill>
              <a:srgbClr val="CFE2F3"/>
            </a:solidFill>
            <a:prstDash val="solid"/>
            <a:round/>
            <a:headEnd len="lg" w="lg" type="none"/>
            <a:tailEnd len="lg" w="lg" type="none"/>
          </a:ln>
        </p:spPr>
      </p:cxnSp>
      <p:cxnSp>
        <p:nvCxnSpPr>
          <p:cNvPr id="165" name="Shape 165"/>
          <p:cNvCxnSpPr/>
          <p:nvPr/>
        </p:nvCxnSpPr>
        <p:spPr>
          <a:xfrm flipH="1" rot="10800000">
            <a:off x="1912775" y="2495800"/>
            <a:ext cx="1271400" cy="46800"/>
          </a:xfrm>
          <a:prstGeom prst="straightConnector1">
            <a:avLst/>
          </a:prstGeom>
          <a:noFill/>
          <a:ln cap="flat" cmpd="sng" w="76200">
            <a:solidFill>
              <a:srgbClr val="C9DAF8"/>
            </a:solidFill>
            <a:prstDash val="solid"/>
            <a:round/>
            <a:headEnd len="lg" w="lg" type="none"/>
            <a:tailEnd len="lg" w="lg" type="none"/>
          </a:ln>
        </p:spPr>
      </p:cxnSp>
      <p:cxnSp>
        <p:nvCxnSpPr>
          <p:cNvPr id="166" name="Shape 166"/>
          <p:cNvCxnSpPr/>
          <p:nvPr/>
        </p:nvCxnSpPr>
        <p:spPr>
          <a:xfrm>
            <a:off x="2099400" y="1014700"/>
            <a:ext cx="501600" cy="979800"/>
          </a:xfrm>
          <a:prstGeom prst="straightConnector1">
            <a:avLst/>
          </a:prstGeom>
          <a:noFill/>
          <a:ln cap="flat" cmpd="sng" w="76200">
            <a:solidFill>
              <a:srgbClr val="C9DAF8"/>
            </a:solidFill>
            <a:prstDash val="solid"/>
            <a:round/>
            <a:headEnd len="lg" w="lg" type="none"/>
            <a:tailEnd len="lg" w="lg" type="none"/>
          </a:ln>
        </p:spPr>
      </p:cxnSp>
      <p:cxnSp>
        <p:nvCxnSpPr>
          <p:cNvPr id="167" name="Shape 167"/>
          <p:cNvCxnSpPr/>
          <p:nvPr/>
        </p:nvCxnSpPr>
        <p:spPr>
          <a:xfrm>
            <a:off x="2694225" y="2146050"/>
            <a:ext cx="594900" cy="1119600"/>
          </a:xfrm>
          <a:prstGeom prst="straightConnector1">
            <a:avLst/>
          </a:prstGeom>
          <a:noFill/>
          <a:ln cap="flat" cmpd="sng" w="76200">
            <a:solidFill>
              <a:srgbClr val="C9DAF8"/>
            </a:solidFill>
            <a:prstDash val="solid"/>
            <a:round/>
            <a:headEnd len="lg" w="lg" type="none"/>
            <a:tailEnd len="lg" w="lg" type="none"/>
          </a:ln>
        </p:spPr>
      </p:cxnSp>
      <p:cxnSp>
        <p:nvCxnSpPr>
          <p:cNvPr id="168" name="Shape 168"/>
          <p:cNvCxnSpPr/>
          <p:nvPr/>
        </p:nvCxnSpPr>
        <p:spPr>
          <a:xfrm flipH="1">
            <a:off x="6123225" y="2510550"/>
            <a:ext cx="956400" cy="1533600"/>
          </a:xfrm>
          <a:prstGeom prst="straightConnector1">
            <a:avLst/>
          </a:prstGeom>
          <a:noFill/>
          <a:ln cap="flat" cmpd="sng" w="38100">
            <a:solidFill>
              <a:srgbClr val="A4C2F4"/>
            </a:solidFill>
            <a:prstDash val="solid"/>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819150" y="612325"/>
            <a:ext cx="7505700" cy="954600"/>
          </a:xfrm>
          <a:prstGeom prst="rect">
            <a:avLst/>
          </a:prstGeom>
        </p:spPr>
        <p:txBody>
          <a:bodyPr anchorCtr="0" anchor="t" bIns="91425" lIns="91425" rIns="91425" wrap="square" tIns="91425">
            <a:noAutofit/>
          </a:bodyPr>
          <a:lstStyle/>
          <a:p>
            <a:pPr indent="0" lvl="0" marL="0">
              <a:spcBef>
                <a:spcPts val="0"/>
              </a:spcBef>
              <a:buNone/>
            </a:pPr>
            <a:r>
              <a:rPr lang="en">
                <a:latin typeface="Bree Serif"/>
                <a:ea typeface="Bree Serif"/>
                <a:cs typeface="Bree Serif"/>
                <a:sym typeface="Bree Serif"/>
              </a:rPr>
              <a:t>Algorithm</a:t>
            </a:r>
          </a:p>
        </p:txBody>
      </p:sp>
      <p:sp>
        <p:nvSpPr>
          <p:cNvPr id="174" name="Shape 174"/>
          <p:cNvSpPr txBox="1"/>
          <p:nvPr>
            <p:ph idx="1" type="body"/>
          </p:nvPr>
        </p:nvSpPr>
        <p:spPr>
          <a:xfrm>
            <a:off x="819150" y="1347750"/>
            <a:ext cx="7505700" cy="3364200"/>
          </a:xfrm>
          <a:prstGeom prst="rect">
            <a:avLst/>
          </a:prstGeom>
        </p:spPr>
        <p:txBody>
          <a:bodyPr anchorCtr="0" anchor="t" bIns="91425" lIns="91425" rIns="91425" wrap="square" tIns="91425">
            <a:noAutofit/>
          </a:bodyPr>
          <a:lstStyle/>
          <a:p>
            <a:pPr indent="0" lvl="0" marL="0">
              <a:spcBef>
                <a:spcPts val="0"/>
              </a:spcBef>
              <a:buNone/>
            </a:pPr>
            <a:r>
              <a:rPr b="1" lang="en" sz="1600">
                <a:solidFill>
                  <a:srgbClr val="233A44"/>
                </a:solidFill>
                <a:latin typeface="Bree Serif"/>
                <a:ea typeface="Bree Serif"/>
                <a:cs typeface="Bree Serif"/>
                <a:sym typeface="Bree Serif"/>
              </a:rPr>
              <a:t>An Euler path is a path that uses </a:t>
            </a:r>
            <a:r>
              <a:rPr b="1" lang="en" sz="1600">
                <a:solidFill>
                  <a:srgbClr val="0000FF"/>
                </a:solidFill>
                <a:latin typeface="Bree Serif"/>
                <a:ea typeface="Bree Serif"/>
                <a:cs typeface="Bree Serif"/>
                <a:sym typeface="Bree Serif"/>
              </a:rPr>
              <a:t>every edge</a:t>
            </a:r>
            <a:r>
              <a:rPr b="1" lang="en" sz="1600">
                <a:solidFill>
                  <a:srgbClr val="233A44"/>
                </a:solidFill>
                <a:latin typeface="Bree Serif"/>
                <a:ea typeface="Bree Serif"/>
                <a:cs typeface="Bree Serif"/>
                <a:sym typeface="Bree Serif"/>
              </a:rPr>
              <a:t> of a graph</a:t>
            </a:r>
            <a:r>
              <a:rPr b="1" lang="en" sz="1600">
                <a:solidFill>
                  <a:srgbClr val="FF0000"/>
                </a:solidFill>
                <a:latin typeface="Bree Serif"/>
                <a:ea typeface="Bree Serif"/>
                <a:cs typeface="Bree Serif"/>
                <a:sym typeface="Bree Serif"/>
              </a:rPr>
              <a:t> exactly once</a:t>
            </a:r>
            <a:r>
              <a:rPr b="1" lang="en" sz="1600">
                <a:solidFill>
                  <a:srgbClr val="233A44"/>
                </a:solidFill>
                <a:latin typeface="Bree Serif"/>
                <a:ea typeface="Bree Serif"/>
                <a:cs typeface="Bree Serif"/>
                <a:sym typeface="Bree Serif"/>
              </a:rPr>
              <a:t>. </a:t>
            </a:r>
          </a:p>
          <a:p>
            <a:pPr indent="0" lvl="0" marL="0">
              <a:spcBef>
                <a:spcPts val="0"/>
              </a:spcBef>
              <a:buNone/>
            </a:pPr>
            <a:r>
              <a:rPr b="1" lang="en" sz="1600">
                <a:solidFill>
                  <a:srgbClr val="233A44"/>
                </a:solidFill>
                <a:latin typeface="Bree Serif"/>
                <a:ea typeface="Bree Serif"/>
                <a:cs typeface="Bree Serif"/>
                <a:sym typeface="Bree Serif"/>
              </a:rPr>
              <a:t>An Euler path starts and ends at </a:t>
            </a:r>
            <a:r>
              <a:rPr b="1" lang="en" sz="1600">
                <a:solidFill>
                  <a:srgbClr val="FF0000"/>
                </a:solidFill>
                <a:latin typeface="Bree Serif"/>
                <a:ea typeface="Bree Serif"/>
                <a:cs typeface="Bree Serif"/>
                <a:sym typeface="Bree Serif"/>
              </a:rPr>
              <a:t>different </a:t>
            </a:r>
            <a:r>
              <a:rPr b="1" lang="en" sz="1600">
                <a:solidFill>
                  <a:srgbClr val="233A44"/>
                </a:solidFill>
                <a:latin typeface="Bree Serif"/>
                <a:ea typeface="Bree Serif"/>
                <a:cs typeface="Bree Serif"/>
                <a:sym typeface="Bree Serif"/>
              </a:rPr>
              <a:t>vertices.</a:t>
            </a:r>
          </a:p>
          <a:p>
            <a:pPr indent="0" lvl="0" marL="0">
              <a:spcBef>
                <a:spcPts val="0"/>
              </a:spcBef>
              <a:buNone/>
            </a:pPr>
            <a:r>
              <a:rPr b="1" lang="en" sz="1600">
                <a:solidFill>
                  <a:srgbClr val="233A44"/>
                </a:solidFill>
                <a:latin typeface="Bree Serif"/>
                <a:ea typeface="Bree Serif"/>
                <a:cs typeface="Bree Serif"/>
                <a:sym typeface="Bree Serif"/>
              </a:rPr>
              <a:t>An Euler path must have either 0 or 2 odd vertices. </a:t>
            </a:r>
          </a:p>
          <a:p>
            <a:pPr indent="0" lvl="0" marL="0" rtl="0" algn="just">
              <a:lnSpc>
                <a:spcPct val="120000"/>
              </a:lnSpc>
              <a:spcBef>
                <a:spcPts val="0"/>
              </a:spcBef>
              <a:spcAft>
                <a:spcPts val="400"/>
              </a:spcAft>
              <a:buNone/>
            </a:pPr>
            <a:r>
              <a:rPr b="1" lang="en" sz="1600">
                <a:solidFill>
                  <a:srgbClr val="000000"/>
                </a:solidFill>
                <a:latin typeface="Bree Serif"/>
                <a:ea typeface="Bree Serif"/>
                <a:cs typeface="Bree Serif"/>
                <a:sym typeface="Bree Serif"/>
              </a:rPr>
              <a:t>Fleury’s Algorithm is for traversing Eulerian Path.</a:t>
            </a:r>
          </a:p>
          <a:p>
            <a:pPr indent="0" lvl="0" marL="0" rtl="0" algn="just">
              <a:lnSpc>
                <a:spcPct val="120000"/>
              </a:lnSpc>
              <a:spcBef>
                <a:spcPts val="0"/>
              </a:spcBef>
              <a:spcAft>
                <a:spcPts val="400"/>
              </a:spcAft>
              <a:buNone/>
            </a:pPr>
            <a:r>
              <a:t/>
            </a:r>
            <a:endParaRPr b="1" sz="1600">
              <a:solidFill>
                <a:srgbClr val="000000"/>
              </a:solidFill>
              <a:latin typeface="Bree Serif"/>
              <a:ea typeface="Bree Serif"/>
              <a:cs typeface="Bree Serif"/>
              <a:sym typeface="Bree Serif"/>
            </a:endParaRPr>
          </a:p>
          <a:p>
            <a:pPr indent="0" lvl="0" marL="0">
              <a:spcBef>
                <a:spcPts val="0"/>
              </a:spcBef>
              <a:buNone/>
            </a:pPr>
            <a:r>
              <a:t/>
            </a:r>
            <a:endParaRPr b="1" sz="1600">
              <a:solidFill>
                <a:srgbClr val="233A44"/>
              </a:solidFill>
              <a:latin typeface="Bree Serif"/>
              <a:ea typeface="Bree Serif"/>
              <a:cs typeface="Bree Serif"/>
              <a:sym typeface="Bree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a:spcBef>
                <a:spcPts val="0"/>
              </a:spcBef>
              <a:buNone/>
            </a:pPr>
            <a:r>
              <a:rPr lang="en"/>
              <a:t>Graph Traversal</a:t>
            </a:r>
          </a:p>
        </p:txBody>
      </p:sp>
      <p:sp>
        <p:nvSpPr>
          <p:cNvPr id="180" name="Shape 180"/>
          <p:cNvSpPr txBox="1"/>
          <p:nvPr>
            <p:ph idx="1" type="body"/>
          </p:nvPr>
        </p:nvSpPr>
        <p:spPr>
          <a:xfrm>
            <a:off x="819150" y="2023150"/>
            <a:ext cx="7505700" cy="2448000"/>
          </a:xfrm>
          <a:prstGeom prst="rect">
            <a:avLst/>
          </a:prstGeom>
        </p:spPr>
        <p:txBody>
          <a:bodyPr anchorCtr="0" anchor="t" bIns="91425" lIns="91425" rIns="91425" wrap="square" tIns="91425">
            <a:noAutofit/>
          </a:bodyPr>
          <a:lstStyle/>
          <a:p>
            <a:pPr indent="0" lvl="0" marL="0">
              <a:spcBef>
                <a:spcPts val="0"/>
              </a:spcBef>
              <a:buNone/>
            </a:pPr>
            <a:r>
              <a:rPr b="1" lang="en" sz="1600">
                <a:latin typeface="Bree Serif"/>
                <a:ea typeface="Bree Serif"/>
                <a:cs typeface="Bree Serif"/>
                <a:sym typeface="Bree Serif"/>
              </a:rPr>
              <a:t>For graph traversal we are using Fleury’s Algorithm. It will be </a:t>
            </a:r>
            <a:r>
              <a:rPr b="1" lang="en" sz="1600">
                <a:latin typeface="Bree Serif"/>
                <a:ea typeface="Bree Serif"/>
                <a:cs typeface="Bree Serif"/>
                <a:sym typeface="Bree Serif"/>
              </a:rPr>
              <a:t>demonstrated</a:t>
            </a:r>
            <a:r>
              <a:rPr b="1" lang="en" sz="1600">
                <a:latin typeface="Bree Serif"/>
                <a:ea typeface="Bree Serif"/>
                <a:cs typeface="Bree Serif"/>
                <a:sym typeface="Bree Serif"/>
              </a:rPr>
              <a:t> in action in the next slides.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2900450" y="201025"/>
            <a:ext cx="3629025"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Shape 190"/>
          <p:cNvPicPr preferRelativeResize="0"/>
          <p:nvPr/>
        </p:nvPicPr>
        <p:blipFill>
          <a:blip r:embed="rId3">
            <a:alphaModFix/>
          </a:blip>
          <a:stretch>
            <a:fillRect/>
          </a:stretch>
        </p:blipFill>
        <p:spPr>
          <a:xfrm>
            <a:off x="2821925" y="238325"/>
            <a:ext cx="3500150" cy="4666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2705900" y="152400"/>
            <a:ext cx="3629025"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2809775" y="222113"/>
            <a:ext cx="3524453" cy="46992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